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57" r:id="rId3"/>
    <p:sldId id="258" r:id="rId4"/>
    <p:sldId id="259" r:id="rId5"/>
    <p:sldId id="261" r:id="rId6"/>
    <p:sldId id="262" r:id="rId7"/>
    <p:sldId id="264" r:id="rId8"/>
    <p:sldId id="265" r:id="rId9"/>
    <p:sldId id="263" r:id="rId10"/>
    <p:sldId id="266" r:id="rId11"/>
    <p:sldId id="267" r:id="rId12"/>
    <p:sldId id="268" r:id="rId13"/>
    <p:sldId id="270" r:id="rId14"/>
    <p:sldId id="271" r:id="rId15"/>
    <p:sldId id="272" r:id="rId16"/>
    <p:sldId id="269" r:id="rId17"/>
    <p:sldId id="273" r:id="rId18"/>
    <p:sldId id="274" r:id="rId19"/>
    <p:sldId id="275" r:id="rId20"/>
    <p:sldId id="276" r:id="rId21"/>
    <p:sldId id="277" r:id="rId22"/>
    <p:sldId id="287" r:id="rId23"/>
    <p:sldId id="279" r:id="rId24"/>
    <p:sldId id="280" r:id="rId25"/>
    <p:sldId id="281" r:id="rId26"/>
    <p:sldId id="282" r:id="rId27"/>
    <p:sldId id="284" r:id="rId28"/>
    <p:sldId id="283"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78" autoAdjust="0"/>
  </p:normalViewPr>
  <p:slideViewPr>
    <p:cSldViewPr>
      <p:cViewPr>
        <p:scale>
          <a:sx n="56" d="100"/>
          <a:sy n="56" d="100"/>
        </p:scale>
        <p:origin x="-155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E549F-90F9-4AA3-AD32-5E2D256EBEFF}"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C79EB-3160-4D9B-9529-375B3D613415}" type="slidenum">
              <a:rPr lang="en-US" smtClean="0"/>
              <a:pPr/>
              <a:t>‹#›</a:t>
            </a:fld>
            <a:endParaRPr lang="en-US"/>
          </a:p>
        </p:txBody>
      </p:sp>
    </p:spTree>
    <p:extLst>
      <p:ext uri="{BB962C8B-B14F-4D97-AF65-F5344CB8AC3E}">
        <p14:creationId xmlns:p14="http://schemas.microsoft.com/office/powerpoint/2010/main" val="2264504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should complete the “How Could It Happen Notes” as they follow along this presentation.  There are fill-in-the-blank notes, quick writes, etc. Be sure to allow time for students to complete and to discuss answers to quick writes as a class, etc. </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that the U.S. was</a:t>
            </a:r>
            <a:r>
              <a:rPr lang="en-US" baseline="0" dirty="0" smtClean="0"/>
              <a:t> one of those groups.  A boat full of Jewish refugees was turned away, due to immigration regulations.</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Besides</a:t>
            </a:r>
            <a:r>
              <a:rPr lang="en-US" baseline="0" dirty="0" smtClean="0"/>
              <a:t> Jews, w</a:t>
            </a:r>
            <a:r>
              <a:rPr lang="en-US" dirty="0" smtClean="0"/>
              <a:t>hat two groups surprised you the most?</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 of shoes taken from</a:t>
            </a:r>
            <a:r>
              <a:rPr lang="en-US" baseline="0" dirty="0" smtClean="0"/>
              <a:t> concentration/death camp prisoners.</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“solution” did not happen overnight.  There many</a:t>
            </a:r>
            <a:r>
              <a:rPr lang="en-US" baseline="0" dirty="0" smtClean="0"/>
              <a:t> seemingly small acts and decisions that led to this.  </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Kind of scary that something so horrific could begin with a simple idea followed by name calling. Have</a:t>
            </a:r>
            <a:r>
              <a:rPr lang="en-US" baseline="0" dirty="0" smtClean="0"/>
              <a:t> you ever called someone a name? bullied someone for their choices?</a:t>
            </a:r>
            <a:endParaRPr lang="en-US" dirty="0" smtClean="0"/>
          </a:p>
          <a:p>
            <a:endParaRPr lang="en-US" dirty="0" smtClean="0"/>
          </a:p>
          <a:p>
            <a:r>
              <a:rPr lang="en-US" dirty="0" smtClean="0"/>
              <a:t>Other examples of persecution</a:t>
            </a:r>
            <a:r>
              <a:rPr lang="en-US" baseline="0" dirty="0" smtClean="0"/>
              <a:t> included Jewish businesses being shut down, children not allowed to go to school, synagogues shut down, Jews denied access to public entertainment.</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Kristallnacht</a:t>
            </a:r>
            <a:r>
              <a:rPr lang="en-US" dirty="0" smtClean="0"/>
              <a:t>, literally, "Night of Crystal," is often referred to as the "Night of Broken Glass." The name refers to the wave of violent anti-Jewish attacks</a:t>
            </a:r>
            <a:r>
              <a:rPr lang="en-US" baseline="0" dirty="0" smtClean="0"/>
              <a:t> </a:t>
            </a:r>
            <a:r>
              <a:rPr lang="en-US" dirty="0" smtClean="0"/>
              <a:t>which took place on November 9 and 10, 1938, throughout Germany, annexed Austria, and in areas of the Sudetenland in Czechoslovakia recently occupied by German troops. These attacks were instigated by Nazi party officials.</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often ask why the Jews allowed themselves to be taken so peacefully.  Remind students that they did not know what awaited them—there were often rumors of what their fate might be, but they could not imagine that something so terrible could actually happen to them, so the rumors were often disregarded.</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a:t>
            </a:r>
            <a:r>
              <a:rPr lang="en-US" baseline="0" dirty="0" smtClean="0"/>
              <a:t> to write one sentence explaining what they think is happening in this picture.</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a:t>
            </a:r>
            <a:r>
              <a:rPr lang="en-US" baseline="0" dirty="0" smtClean="0"/>
              <a:t> of gas chambers—the doors of which were often marked with “shower.” They would pack as many people as possible into the room and instead of water coming out of the pipes, it was poisonous gas.  The second picture is of the ovens used to cremate the bodies after the gassing.</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 Write: Which group of people do</a:t>
            </a:r>
            <a:r>
              <a:rPr lang="en-US" baseline="0" dirty="0" smtClean="0"/>
              <a:t> you think you would have belonged to and why?</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 of freed prisoners.</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a:t>
            </a:r>
            <a:r>
              <a:rPr lang="en-US" baseline="0" dirty="0" smtClean="0"/>
              <a:t> of American soldiers hoisting the flag after liberating a camp.</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Additional Info: </a:t>
            </a:r>
          </a:p>
          <a:p>
            <a:pPr eaLnBrk="1" hangingPunct="1"/>
            <a:r>
              <a:rPr lang="en-US" dirty="0" smtClean="0"/>
              <a:t>US enters the war on Dec 7, 1941 because of Pearl Harbor</a:t>
            </a:r>
          </a:p>
          <a:p>
            <a:pPr eaLnBrk="1" hangingPunct="1"/>
            <a:r>
              <a:rPr lang="en-US" dirty="0" smtClean="0"/>
              <a:t>France is defeated by Germany and becomes occupied</a:t>
            </a:r>
          </a:p>
          <a:p>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 Write: Choose one question and write a thoughtful paragraph response.</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to write down 1-2 thoughts</a:t>
            </a:r>
            <a:r>
              <a:rPr lang="en-US" baseline="0" dirty="0" smtClean="0"/>
              <a:t> on these two questions. </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there are no easy answers to these questions, there are some things</a:t>
            </a:r>
            <a:r>
              <a:rPr lang="en-US" baseline="0" dirty="0" smtClean="0"/>
              <a:t> that contributed to the Holocaust.  Let’s look at a few of these things.</a:t>
            </a:r>
          </a:p>
          <a:p>
            <a:endParaRPr lang="en-US" baseline="0" dirty="0" smtClean="0"/>
          </a:p>
          <a:p>
            <a:r>
              <a:rPr lang="en-US" baseline="0" dirty="0" smtClean="0"/>
              <a:t>1) Like we discussed yesterday, Germany as a nation was in trouble.  Hitler helped solved the country’s problems. He offered economic solutions, jobs and food on the table.</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a:t>
            </a:r>
            <a:r>
              <a:rPr lang="en-US" baseline="0" dirty="0" smtClean="0"/>
              <a:t> to choose one of the words above and try to define it as best as they can.</a:t>
            </a:r>
            <a:endParaRPr lang="en-US" dirty="0"/>
          </a:p>
        </p:txBody>
      </p:sp>
      <p:sp>
        <p:nvSpPr>
          <p:cNvPr id="4" name="Slide Number Placeholder 3"/>
          <p:cNvSpPr>
            <a:spLocks noGrp="1"/>
          </p:cNvSpPr>
          <p:nvPr>
            <p:ph type="sldNum" sz="quarter" idx="10"/>
          </p:nvPr>
        </p:nvSpPr>
        <p:spPr/>
        <p:txBody>
          <a:bodyPr/>
          <a:lstStyle/>
          <a:p>
            <a:fld id="{989C79EB-3160-4D9B-9529-375B3D6134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9C79EB-3160-4D9B-9529-375B3D6134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B72371-CC39-41D5-948A-F165099FE528}" type="datetimeFigureOut">
              <a:rPr lang="en-US" smtClean="0"/>
              <a:pPr/>
              <a:t>1/23/2020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BC4441-D081-4916-A2D2-B0E1E75C6B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72371-CC39-41D5-948A-F165099FE52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72371-CC39-41D5-948A-F165099FE52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72371-CC39-41D5-948A-F165099FE52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B72371-CC39-41D5-948A-F165099FE528}"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C4441-D081-4916-A2D2-B0E1E75C6B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B72371-CC39-41D5-948A-F165099FE52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B72371-CC39-41D5-948A-F165099FE528}"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B72371-CC39-41D5-948A-F165099FE528}"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72371-CC39-41D5-948A-F165099FE528}"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B72371-CC39-41D5-948A-F165099FE52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C4441-D081-4916-A2D2-B0E1E75C6B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B72371-CC39-41D5-948A-F165099FE528}"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C4441-D081-4916-A2D2-B0E1E75C6B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B72371-CC39-41D5-948A-F165099FE528}" type="datetimeFigureOut">
              <a:rPr lang="en-US" smtClean="0"/>
              <a:pPr/>
              <a:t>1/23/2020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C4441-D081-4916-A2D2-B0E1E75C6B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How Could It Happen?</a:t>
            </a:r>
            <a:endParaRPr lang="en-US" sz="7200" dirty="0"/>
          </a:p>
        </p:txBody>
      </p:sp>
      <p:sp>
        <p:nvSpPr>
          <p:cNvPr id="3" name="Subtitle 2"/>
          <p:cNvSpPr>
            <a:spLocks noGrp="1"/>
          </p:cNvSpPr>
          <p:nvPr>
            <p:ph type="subTitle" idx="1"/>
          </p:nvPr>
        </p:nvSpPr>
        <p:spPr/>
        <p:txBody>
          <a:bodyPr/>
          <a:lstStyle/>
          <a:p>
            <a:r>
              <a:rPr lang="en-US" dirty="0" smtClean="0"/>
              <a:t>What Led to </a:t>
            </a:r>
            <a:r>
              <a:rPr lang="en-US" smtClean="0"/>
              <a:t>the Holocaust?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Bigotry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The </a:t>
            </a:r>
            <a:r>
              <a:rPr lang="en-US" i="1" u="sng" dirty="0" smtClean="0"/>
              <a:t>unreasonable</a:t>
            </a:r>
            <a:r>
              <a:rPr lang="en-US" dirty="0" smtClean="0"/>
              <a:t> attachment to one’s own beliefs and opinions.</a:t>
            </a:r>
          </a:p>
          <a:p>
            <a:r>
              <a:rPr lang="en-US" dirty="0" smtClean="0"/>
              <a:t>Being blindly attached to a belief, opinion or practice;</a:t>
            </a:r>
          </a:p>
          <a:p>
            <a:r>
              <a:rPr lang="en-US" dirty="0" smtClean="0"/>
              <a:t>Lacking tolerance for the ideas and opinions of others.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Racism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The belief that certain races of men superior to others.</a:t>
            </a:r>
          </a:p>
          <a:p>
            <a:r>
              <a:rPr lang="en-US" dirty="0" smtClean="0"/>
              <a:t>Discrimination against the members of one or more races based on such beliefs.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Anti-Semitism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Prejudice against or hatred of Jews.</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Contributing Factors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64080"/>
            <a:ext cx="8229600" cy="4389120"/>
          </a:xfrm>
        </p:spPr>
        <p:txBody>
          <a:bodyPr/>
          <a:lstStyle/>
          <a:p>
            <a:pPr marL="514350" indent="-514350">
              <a:buNone/>
            </a:pPr>
            <a:r>
              <a:rPr lang="en-US" dirty="0" smtClean="0"/>
              <a:t>3.  The Holocaust occurred because certain groups and individuals chose not to act.</a:t>
            </a:r>
          </a:p>
        </p:txBody>
      </p:sp>
      <p:pic>
        <p:nvPicPr>
          <p:cNvPr id="70658" name="Picture 2" descr="https://encrypted-tbn2.gstatic.com/images?q=tbn:ANd9GcRQla3XT7dt6o1IsZIRe9CMydGXOQNnvyKXPJfm4HyuN9rKVJFy"/>
          <p:cNvPicPr>
            <a:picLocks noChangeAspect="1" noChangeArrowheads="1"/>
          </p:cNvPicPr>
          <p:nvPr/>
        </p:nvPicPr>
        <p:blipFill>
          <a:blip r:embed="rId3" cstate="print"/>
          <a:srcRect/>
          <a:stretch>
            <a:fillRect/>
          </a:stretch>
        </p:blipFill>
        <p:spPr bwMode="auto">
          <a:xfrm>
            <a:off x="3124200" y="3429000"/>
            <a:ext cx="2895600" cy="334569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pPr algn="ctr"/>
            <a:r>
              <a:rPr lang="en-US" sz="4800" b="1" dirty="0" smtClean="0">
                <a:effectLst>
                  <a:outerShdw blurRad="38100" dist="38100" dir="2700000" algn="tl">
                    <a:srgbClr val="000000">
                      <a:alpha val="43137"/>
                    </a:srgbClr>
                  </a:outerShdw>
                </a:effectLst>
              </a:rPr>
              <a:t>Who was persecuted by the Nazis?</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40280"/>
            <a:ext cx="8229600" cy="4389120"/>
          </a:xfrm>
        </p:spPr>
        <p:txBody>
          <a:bodyPr/>
          <a:lstStyle/>
          <a:p>
            <a:r>
              <a:rPr lang="en-US" dirty="0" smtClean="0"/>
              <a:t>Jews of Europe</a:t>
            </a:r>
          </a:p>
          <a:p>
            <a:r>
              <a:rPr lang="en-US" dirty="0" smtClean="0"/>
              <a:t>Roma or gypsies</a:t>
            </a:r>
          </a:p>
          <a:p>
            <a:r>
              <a:rPr lang="en-US" dirty="0" smtClean="0"/>
              <a:t>Mentally and physically handicapped people</a:t>
            </a:r>
          </a:p>
          <a:p>
            <a:r>
              <a:rPr lang="en-US" dirty="0" smtClean="0"/>
              <a:t>Jehovah’s witnesses</a:t>
            </a:r>
          </a:p>
          <a:p>
            <a:r>
              <a:rPr lang="en-US" dirty="0" smtClean="0"/>
              <a:t>Homosexuals</a:t>
            </a:r>
          </a:p>
          <a:p>
            <a:r>
              <a:rPr lang="en-US" dirty="0" smtClean="0"/>
              <a:t>And anyone who aided these groups or didn’t support the Nazis.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2"/>
          <p:cNvSpPr txBox="1">
            <a:spLocks noChangeArrowheads="1"/>
          </p:cNvSpPr>
          <p:nvPr/>
        </p:nvSpPr>
        <p:spPr>
          <a:xfrm>
            <a:off x="762000" y="1993900"/>
            <a:ext cx="7772400" cy="12065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These were not just numbers!! These were real people with families, ideas, feelings, friends, hopes, and dreams just like you and me.</a:t>
            </a:r>
          </a:p>
        </p:txBody>
      </p:sp>
      <p:pic>
        <p:nvPicPr>
          <p:cNvPr id="5" name="Picture 3"/>
          <p:cNvPicPr>
            <a:picLocks noChangeAspect="1" noChangeArrowheads="1"/>
          </p:cNvPicPr>
          <p:nvPr/>
        </p:nvPicPr>
        <p:blipFill>
          <a:blip r:embed="rId3" cstate="print"/>
          <a:srcRect/>
          <a:stretch>
            <a:fillRect/>
          </a:stretch>
        </p:blipFill>
        <p:spPr bwMode="auto">
          <a:xfrm>
            <a:off x="2209800" y="3385507"/>
            <a:ext cx="4789488" cy="34724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Autofit/>
          </a:bodyPr>
          <a:lstStyle/>
          <a:p>
            <a:pPr algn="ctr"/>
            <a:r>
              <a:rPr lang="en-US" sz="5400" b="1" dirty="0" smtClean="0">
                <a:effectLst>
                  <a:outerShdw blurRad="38100" dist="38100" dir="2700000" algn="tl">
                    <a:srgbClr val="000000">
                      <a:alpha val="43137"/>
                    </a:srgbClr>
                  </a:outerShdw>
                </a:effectLst>
              </a:rPr>
              <a:t>What led to the “Final Solution”?</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895600"/>
            <a:ext cx="5029200" cy="3429000"/>
          </a:xfrm>
        </p:spPr>
        <p:txBody>
          <a:bodyPr/>
          <a:lstStyle/>
          <a:p>
            <a:r>
              <a:rPr lang="en-US" dirty="0" smtClean="0"/>
              <a:t>Hitler’s “Final Solution” for the Jews was to exterminate or kill the entire race.</a:t>
            </a:r>
          </a:p>
        </p:txBody>
      </p:sp>
      <p:pic>
        <p:nvPicPr>
          <p:cNvPr id="72706" name="Picture 2" descr="https://encrypted-tbn0.gstatic.com/images?q=tbn:ANd9GcRjNt9XArMNF6bHxvKcvARXeDxp4vIdTmfT9mVvaM_-5n8uLWtXVw"/>
          <p:cNvPicPr>
            <a:picLocks noChangeAspect="1" noChangeArrowheads="1"/>
          </p:cNvPicPr>
          <p:nvPr/>
        </p:nvPicPr>
        <p:blipFill>
          <a:blip r:embed="rId3" cstate="print"/>
          <a:srcRect/>
          <a:stretch>
            <a:fillRect/>
          </a:stretch>
        </p:blipFill>
        <p:spPr bwMode="auto">
          <a:xfrm>
            <a:off x="5867400" y="2632786"/>
            <a:ext cx="3048000" cy="399661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rPr>
              <a:t>Steps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114800" cy="4389120"/>
          </a:xfrm>
        </p:spPr>
        <p:txBody>
          <a:bodyPr/>
          <a:lstStyle/>
          <a:p>
            <a:pPr>
              <a:buNone/>
            </a:pPr>
            <a:r>
              <a:rPr lang="en-US" sz="2400" dirty="0" smtClean="0"/>
              <a:t>1) It began with the idea that one race or group of people is better than another group.</a:t>
            </a:r>
            <a:br>
              <a:rPr lang="en-US" sz="2400" dirty="0" smtClean="0"/>
            </a:br>
            <a:endParaRPr lang="en-US" sz="2400" dirty="0" smtClean="0"/>
          </a:p>
          <a:p>
            <a:pPr>
              <a:buNone/>
            </a:pPr>
            <a:r>
              <a:rPr lang="en-US" sz="2400" dirty="0" smtClean="0"/>
              <a:t>2) Next came little persecutions or abuses (name calling, harassment, small acts of violence.)</a:t>
            </a:r>
          </a:p>
          <a:p>
            <a:pPr marL="514350" indent="-514350">
              <a:buFont typeface="+mj-lt"/>
              <a:buAutoNum type="arabicPeriod"/>
            </a:pPr>
            <a:endParaRPr lang="en-US" dirty="0"/>
          </a:p>
        </p:txBody>
      </p:sp>
      <p:pic>
        <p:nvPicPr>
          <p:cNvPr id="87042" name="Picture 2" descr="http://www.ushmm.org/lcmedia/photo/wlc/image/20/20210.jpg"/>
          <p:cNvPicPr>
            <a:picLocks noChangeAspect="1" noChangeArrowheads="1"/>
          </p:cNvPicPr>
          <p:nvPr/>
        </p:nvPicPr>
        <p:blipFill>
          <a:blip r:embed="rId3" cstate="print"/>
          <a:srcRect/>
          <a:stretch>
            <a:fillRect/>
          </a:stretch>
        </p:blipFill>
        <p:spPr bwMode="auto">
          <a:xfrm>
            <a:off x="4642341" y="1981200"/>
            <a:ext cx="4501659" cy="426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rPr>
              <a:t>Steps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114800" cy="4389120"/>
          </a:xfrm>
        </p:spPr>
        <p:txBody>
          <a:bodyPr>
            <a:noAutofit/>
          </a:bodyPr>
          <a:lstStyle/>
          <a:p>
            <a:pPr>
              <a:lnSpc>
                <a:spcPct val="90000"/>
              </a:lnSpc>
              <a:buNone/>
            </a:pPr>
            <a:r>
              <a:rPr lang="en-US" sz="2700" dirty="0" smtClean="0"/>
              <a:t>3)  Many Jews weren’t allowed to enter certain stores.  </a:t>
            </a:r>
          </a:p>
          <a:p>
            <a:pPr>
              <a:lnSpc>
                <a:spcPct val="90000"/>
              </a:lnSpc>
              <a:buNone/>
            </a:pPr>
            <a:r>
              <a:rPr lang="en-US" sz="2700" dirty="0" smtClean="0"/>
              <a:t>4) Jews had to wear a star on their clothing to set them apart from everyone else.</a:t>
            </a:r>
          </a:p>
          <a:p>
            <a:pPr>
              <a:lnSpc>
                <a:spcPct val="90000"/>
              </a:lnSpc>
              <a:buNone/>
            </a:pPr>
            <a:r>
              <a:rPr lang="en-US" sz="2700" dirty="0" smtClean="0"/>
              <a:t>5)  Jewish businesses &amp; homes were often attacked and destroyed. Violence against Jews became “normal”.</a:t>
            </a:r>
          </a:p>
        </p:txBody>
      </p:sp>
      <p:pic>
        <p:nvPicPr>
          <p:cNvPr id="89090" name="Picture 2" descr="https://encrypted-tbn0.gstatic.com/images?q=tbn:ANd9GcSXr09bfs7lxY2W2eBW20X8l4cXLRsakxS3yQD1FxaRTF3RH8CC"/>
          <p:cNvPicPr>
            <a:picLocks noChangeAspect="1" noChangeArrowheads="1"/>
          </p:cNvPicPr>
          <p:nvPr/>
        </p:nvPicPr>
        <p:blipFill>
          <a:blip r:embed="rId3" cstate="print"/>
          <a:srcRect/>
          <a:stretch>
            <a:fillRect/>
          </a:stretch>
        </p:blipFill>
        <p:spPr bwMode="auto">
          <a:xfrm>
            <a:off x="4522963" y="3124200"/>
            <a:ext cx="4621037" cy="3733800"/>
          </a:xfrm>
          <a:prstGeom prst="rect">
            <a:avLst/>
          </a:prstGeom>
          <a:noFill/>
        </p:spPr>
      </p:pic>
      <p:pic>
        <p:nvPicPr>
          <p:cNvPr id="89092" name="Picture 4" descr="https://encrypted-tbn2.gstatic.com/images?q=tbn:ANd9GcTnLn149siWz1TqyxkjkwawrxFP8IQ-JTOZp83a8nQRffmEu2GV5g"/>
          <p:cNvPicPr>
            <a:picLocks noChangeAspect="1" noChangeArrowheads="1"/>
          </p:cNvPicPr>
          <p:nvPr/>
        </p:nvPicPr>
        <p:blipFill>
          <a:blip r:embed="rId4" cstate="print"/>
          <a:srcRect/>
          <a:stretch>
            <a:fillRect/>
          </a:stretch>
        </p:blipFill>
        <p:spPr bwMode="auto">
          <a:xfrm>
            <a:off x="6572250" y="1828800"/>
            <a:ext cx="2571750" cy="1781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rPr>
              <a:t>Steps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114800" cy="4389120"/>
          </a:xfrm>
        </p:spPr>
        <p:txBody>
          <a:bodyPr>
            <a:noAutofit/>
          </a:bodyPr>
          <a:lstStyle/>
          <a:p>
            <a:pPr>
              <a:lnSpc>
                <a:spcPct val="90000"/>
              </a:lnSpc>
              <a:buNone/>
            </a:pPr>
            <a:r>
              <a:rPr lang="en-US" sz="2800" dirty="0" smtClean="0"/>
              <a:t>6) Around 1939, concentration camps were developed and Jewish and other groups were gathered and sent to these camps.</a:t>
            </a:r>
            <a:br>
              <a:rPr lang="en-US" sz="2800" dirty="0" smtClean="0"/>
            </a:br>
            <a:endParaRPr lang="en-US" sz="2800" dirty="0" smtClean="0"/>
          </a:p>
          <a:p>
            <a:pPr>
              <a:lnSpc>
                <a:spcPct val="90000"/>
              </a:lnSpc>
              <a:buNone/>
            </a:pPr>
            <a:r>
              <a:rPr lang="en-US" sz="2800" dirty="0" smtClean="0"/>
              <a:t>7) Ghettos, transit camps, and forced-labor camps were also developed. </a:t>
            </a:r>
          </a:p>
        </p:txBody>
      </p:sp>
      <p:pic>
        <p:nvPicPr>
          <p:cNvPr id="91138" name="Picture 2" descr="https://encrypted-tbn3.gstatic.com/images?q=tbn:ANd9GcQOv8FmTEdr-f4-kGWMTy5mqs5yU7RGvUrU-QNSjaOfQtrxEXvQ"/>
          <p:cNvPicPr>
            <a:picLocks noChangeAspect="1" noChangeArrowheads="1"/>
          </p:cNvPicPr>
          <p:nvPr/>
        </p:nvPicPr>
        <p:blipFill>
          <a:blip r:embed="rId3" cstate="print"/>
          <a:srcRect/>
          <a:stretch>
            <a:fillRect/>
          </a:stretch>
        </p:blipFill>
        <p:spPr bwMode="auto">
          <a:xfrm>
            <a:off x="5486400" y="4391555"/>
            <a:ext cx="3657600" cy="2542645"/>
          </a:xfrm>
          <a:prstGeom prst="rect">
            <a:avLst/>
          </a:prstGeom>
          <a:noFill/>
        </p:spPr>
      </p:pic>
      <p:pic>
        <p:nvPicPr>
          <p:cNvPr id="91140" name="Picture 4" descr="https://encrypted-tbn0.gstatic.com/images?q=tbn:ANd9GcRmiDhMO-OcSAsLHsA4tCsrDYYZZ7rpjUdR2ycA72JC7E7VZ2DLWQ"/>
          <p:cNvPicPr>
            <a:picLocks noChangeAspect="1" noChangeArrowheads="1"/>
          </p:cNvPicPr>
          <p:nvPr/>
        </p:nvPicPr>
        <p:blipFill>
          <a:blip r:embed="rId4" cstate="print"/>
          <a:srcRect/>
          <a:stretch>
            <a:fillRect/>
          </a:stretch>
        </p:blipFill>
        <p:spPr bwMode="auto">
          <a:xfrm>
            <a:off x="4495800" y="1605132"/>
            <a:ext cx="4648200" cy="30430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b="1" dirty="0" smtClean="0">
                <a:effectLst>
                  <a:outerShdw blurRad="38100" dist="38100" dir="2700000" algn="tl">
                    <a:srgbClr val="000000">
                      <a:alpha val="43137"/>
                    </a:srgbClr>
                  </a:outerShdw>
                </a:effectLst>
              </a:rPr>
              <a:t>Inference Activity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3" cstate="print"/>
          <a:srcRect/>
          <a:stretch>
            <a:fillRect/>
          </a:stretch>
        </p:blipFill>
        <p:spPr bwMode="auto">
          <a:xfrm>
            <a:off x="1371600" y="1752600"/>
            <a:ext cx="6248400" cy="4400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rPr>
              <a:t>Steps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114800" cy="4389120"/>
          </a:xfrm>
        </p:spPr>
        <p:txBody>
          <a:bodyPr>
            <a:noAutofit/>
          </a:bodyPr>
          <a:lstStyle/>
          <a:p>
            <a:pPr>
              <a:buNone/>
            </a:pPr>
            <a:r>
              <a:rPr lang="en-US" sz="2800" dirty="0" smtClean="0"/>
              <a:t>8) Many people died in these camps from mistreatment, starvation, and disease.</a:t>
            </a:r>
          </a:p>
          <a:p>
            <a:pPr>
              <a:buNone/>
            </a:pPr>
            <a:r>
              <a:rPr lang="en-US" sz="2800" dirty="0" smtClean="0"/>
              <a:t>9) Men, women, children, old, young, strong, or weak--it made no difference to the Nazis.</a:t>
            </a:r>
          </a:p>
        </p:txBody>
      </p:sp>
      <p:pic>
        <p:nvPicPr>
          <p:cNvPr id="93186" name="Picture 2" descr="https://encrypted-tbn3.gstatic.com/images?q=tbn:ANd9GcR1n22fZzy6H6-oQ7hNhBHyP52b_sYXzXhv9Attad0BKE5dRq0zkQ"/>
          <p:cNvPicPr>
            <a:picLocks noChangeAspect="1" noChangeArrowheads="1"/>
          </p:cNvPicPr>
          <p:nvPr/>
        </p:nvPicPr>
        <p:blipFill>
          <a:blip r:embed="rId3" cstate="print"/>
          <a:srcRect/>
          <a:stretch>
            <a:fillRect/>
          </a:stretch>
        </p:blipFill>
        <p:spPr bwMode="auto">
          <a:xfrm>
            <a:off x="4566111" y="3429001"/>
            <a:ext cx="4577889" cy="3429000"/>
          </a:xfrm>
          <a:prstGeom prst="rect">
            <a:avLst/>
          </a:prstGeom>
          <a:noFill/>
        </p:spPr>
      </p:pic>
      <p:pic>
        <p:nvPicPr>
          <p:cNvPr id="93188" name="Picture 4" descr="http://wonderingfair.files.wordpress.com/2010/07/ebensee-concentration-camp-prisoners-1945.jpg"/>
          <p:cNvPicPr>
            <a:picLocks noChangeAspect="1" noChangeArrowheads="1"/>
          </p:cNvPicPr>
          <p:nvPr/>
        </p:nvPicPr>
        <p:blipFill>
          <a:blip r:embed="rId4" cstate="print"/>
          <a:srcRect/>
          <a:stretch>
            <a:fillRect/>
          </a:stretch>
        </p:blipFill>
        <p:spPr bwMode="auto">
          <a:xfrm>
            <a:off x="5857875" y="1600200"/>
            <a:ext cx="3286125" cy="24088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rPr>
              <a:t>Steps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114800" cy="4389120"/>
          </a:xfrm>
        </p:spPr>
        <p:txBody>
          <a:bodyPr>
            <a:noAutofit/>
          </a:bodyPr>
          <a:lstStyle/>
          <a:p>
            <a:pPr>
              <a:buNone/>
            </a:pPr>
            <a:r>
              <a:rPr lang="en-US" sz="2800" dirty="0" smtClean="0"/>
              <a:t>10) In the final months of the war, extermination camps were developed where millions more people were murdered.</a:t>
            </a:r>
          </a:p>
          <a:p>
            <a:r>
              <a:rPr lang="en-US" sz="2800" dirty="0" smtClean="0"/>
              <a:t>Also death marches were performed in order to prevent the freeing of prisoners.</a:t>
            </a:r>
          </a:p>
        </p:txBody>
      </p:sp>
      <p:pic>
        <p:nvPicPr>
          <p:cNvPr id="95234" name="Picture 2" descr="https://encrypted-tbn2.gstatic.com/images?q=tbn:ANd9GcQq-HuGjUPiDbcDrvljWI_PplEanwNOwMuwzi3t4QZvJlcZOCk0"/>
          <p:cNvPicPr>
            <a:picLocks noChangeAspect="1" noChangeArrowheads="1"/>
          </p:cNvPicPr>
          <p:nvPr/>
        </p:nvPicPr>
        <p:blipFill>
          <a:blip r:embed="rId3" cstate="print"/>
          <a:srcRect/>
          <a:stretch>
            <a:fillRect/>
          </a:stretch>
        </p:blipFill>
        <p:spPr bwMode="auto">
          <a:xfrm>
            <a:off x="5029200" y="1905000"/>
            <a:ext cx="3886200" cy="2910900"/>
          </a:xfrm>
          <a:prstGeom prst="rect">
            <a:avLst/>
          </a:prstGeom>
          <a:noFill/>
        </p:spPr>
      </p:pic>
      <p:pic>
        <p:nvPicPr>
          <p:cNvPr id="95236" name="Picture 4" descr="https://encrypted-tbn0.gstatic.com/images?q=tbn:ANd9GcRVd4KS4NugtR0G6vqG4ytnAHClemvkqM6rmLIGLR6bzIwz7RAo5w"/>
          <p:cNvPicPr>
            <a:picLocks noChangeAspect="1" noChangeArrowheads="1"/>
          </p:cNvPicPr>
          <p:nvPr/>
        </p:nvPicPr>
        <p:blipFill>
          <a:blip r:embed="rId4" cstate="print"/>
          <a:srcRect/>
          <a:stretch>
            <a:fillRect/>
          </a:stretch>
        </p:blipFill>
        <p:spPr bwMode="auto">
          <a:xfrm>
            <a:off x="6677025" y="4419600"/>
            <a:ext cx="2466975" cy="18478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In 3-5 sentences, summarize how the Holocaust grew from an idea to mass murder?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pPr algn="ctr"/>
            <a:r>
              <a:rPr lang="en-US" sz="5400" b="1" dirty="0" smtClean="0">
                <a:effectLst>
                  <a:outerShdw blurRad="38100" dist="38100" dir="2700000" algn="tl">
                    <a:srgbClr val="000000">
                      <a:alpha val="43137"/>
                    </a:srgbClr>
                  </a:outerShdw>
                </a:effectLst>
              </a:rPr>
              <a:t>Types of People Involved with the Holocaust:</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62200"/>
            <a:ext cx="8229600" cy="4267200"/>
          </a:xfrm>
        </p:spPr>
        <p:txBody>
          <a:bodyPr>
            <a:normAutofit/>
          </a:bodyPr>
          <a:lstStyle/>
          <a:p>
            <a:pPr>
              <a:lnSpc>
                <a:spcPct val="90000"/>
              </a:lnSpc>
            </a:pPr>
            <a:r>
              <a:rPr lang="en-US" sz="2800" b="1" u="sng" dirty="0" smtClean="0"/>
              <a:t>Bystanders</a:t>
            </a:r>
            <a:r>
              <a:rPr lang="en-US" sz="2800" dirty="0" smtClean="0"/>
              <a:t>--didn’t do anything for or against the Holocaust.  “Closed eyes” people.</a:t>
            </a:r>
          </a:p>
          <a:p>
            <a:pPr>
              <a:lnSpc>
                <a:spcPct val="90000"/>
              </a:lnSpc>
            </a:pPr>
            <a:r>
              <a:rPr lang="en-US" sz="2800" b="1" u="sng" dirty="0" smtClean="0"/>
              <a:t>Collaborators</a:t>
            </a:r>
            <a:r>
              <a:rPr lang="en-US" sz="2800" dirty="0" smtClean="0"/>
              <a:t>--aided in persecutions or murders.  “Go along for the ride” people.</a:t>
            </a:r>
          </a:p>
          <a:p>
            <a:pPr>
              <a:lnSpc>
                <a:spcPct val="90000"/>
              </a:lnSpc>
            </a:pPr>
            <a:r>
              <a:rPr lang="en-US" sz="2800" b="1" u="sng" dirty="0" smtClean="0"/>
              <a:t>Perpetrators</a:t>
            </a:r>
            <a:r>
              <a:rPr lang="en-US" sz="2800" dirty="0" smtClean="0"/>
              <a:t>--made the decisions and caused action to take place.  “The brains” behind the action.   </a:t>
            </a:r>
          </a:p>
          <a:p>
            <a:pPr>
              <a:lnSpc>
                <a:spcPct val="90000"/>
              </a:lnSpc>
            </a:pPr>
            <a:r>
              <a:rPr lang="en-US" sz="2800" b="1" u="sng" dirty="0" smtClean="0"/>
              <a:t>Rescuers</a:t>
            </a:r>
            <a:r>
              <a:rPr lang="en-US" sz="2800" dirty="0" smtClean="0"/>
              <a:t>--took action  against the Holocaust and tried to help those who were being persecuted and murdered.  The “go-getter” heroes.</a:t>
            </a:r>
          </a:p>
          <a:p>
            <a:pPr>
              <a:lnSpc>
                <a:spcPct val="90000"/>
              </a:lnSpc>
            </a:pPr>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Types of Resistance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Physical act of revolt.</a:t>
            </a:r>
          </a:p>
          <a:p>
            <a:r>
              <a:rPr lang="en-US" dirty="0" smtClean="0"/>
              <a:t>The smuggling of messages, food, weapons to prisoners or Ally forces.</a:t>
            </a:r>
          </a:p>
          <a:p>
            <a:r>
              <a:rPr lang="en-US" dirty="0" smtClean="0"/>
              <a:t>The practice of religious and cultural traditions in defiance of rules established by the Nazis.</a:t>
            </a:r>
          </a:p>
          <a:p>
            <a:r>
              <a:rPr lang="en-US" dirty="0" smtClean="0"/>
              <a:t>The creating of fine art, music, and poetry inside ghettos and concentration camps.</a:t>
            </a:r>
          </a:p>
          <a:p>
            <a:endParaRPr lang="en-US" dirty="0"/>
          </a:p>
        </p:txBody>
      </p:sp>
      <p:pic>
        <p:nvPicPr>
          <p:cNvPr id="107522" name="Picture 2" descr="https://encrypted-tbn2.gstatic.com/images?q=tbn:ANd9GcRLhgQCnrgUyerrgBHJiMUK5aPwYrNhMwJVGZGzEShJwb_d5g1SJw"/>
          <p:cNvPicPr>
            <a:picLocks noChangeAspect="1" noChangeArrowheads="1"/>
          </p:cNvPicPr>
          <p:nvPr/>
        </p:nvPicPr>
        <p:blipFill>
          <a:blip r:embed="rId3" cstate="print"/>
          <a:srcRect/>
          <a:stretch>
            <a:fillRect/>
          </a:stretch>
        </p:blipFill>
        <p:spPr bwMode="auto">
          <a:xfrm>
            <a:off x="6019801" y="4686157"/>
            <a:ext cx="3124200" cy="21718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Why did it take so long for the US to get involved?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40280"/>
            <a:ext cx="8229600" cy="4389120"/>
          </a:xfrm>
        </p:spPr>
        <p:txBody>
          <a:bodyPr/>
          <a:lstStyle/>
          <a:p>
            <a:r>
              <a:rPr lang="en-US" dirty="0" smtClean="0"/>
              <a:t>At the time the U.S. had a strong anti-involvement policy.  We wanted to just keep to ourselves and let everyone else solve their own problems.</a:t>
            </a:r>
          </a:p>
          <a:p>
            <a:r>
              <a:rPr lang="en-US" dirty="0" smtClean="0"/>
              <a:t>The U.S. really wasn’t located anywhere near where all of this was taking place.</a:t>
            </a:r>
          </a:p>
          <a:p>
            <a:r>
              <a:rPr lang="en-US" dirty="0" smtClean="0"/>
              <a:t>The U.S. was trying to cope with the Great Depression.</a:t>
            </a:r>
          </a:p>
          <a:p>
            <a:r>
              <a:rPr lang="en-US" dirty="0" smtClean="0"/>
              <a:t>Reports of what was happening were generally not printed in the US press.  Americans had little idea about what was happening in Europe.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Eventually, the US did become involved.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3" cstate="print"/>
          <a:srcRect/>
          <a:stretch>
            <a:fillRect/>
          </a:stretch>
        </p:blipFill>
        <p:spPr bwMode="auto">
          <a:xfrm>
            <a:off x="1219200" y="2133600"/>
            <a:ext cx="7010400" cy="443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End of the War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nSpc>
                <a:spcPct val="90000"/>
              </a:lnSpc>
            </a:pPr>
            <a:r>
              <a:rPr lang="en-US" dirty="0" smtClean="0"/>
              <a:t>Germany surrendered on May 9, </a:t>
            </a:r>
            <a:br>
              <a:rPr lang="en-US" dirty="0" smtClean="0"/>
            </a:br>
            <a:r>
              <a:rPr lang="en-US" dirty="0" smtClean="0"/>
              <a:t>1945, ending the war in Europe.</a:t>
            </a:r>
          </a:p>
          <a:p>
            <a:pPr>
              <a:lnSpc>
                <a:spcPct val="90000"/>
              </a:lnSpc>
            </a:pPr>
            <a:r>
              <a:rPr lang="en-US" dirty="0" smtClean="0"/>
              <a:t>Japan surrendered on September 2, </a:t>
            </a:r>
            <a:br>
              <a:rPr lang="en-US" dirty="0" smtClean="0"/>
            </a:br>
            <a:r>
              <a:rPr lang="en-US" dirty="0" smtClean="0"/>
              <a:t>1945, ending the war in the Pacific.</a:t>
            </a:r>
            <a:br>
              <a:rPr lang="en-US" dirty="0" smtClean="0"/>
            </a:br>
            <a:endParaRPr lang="en-US" dirty="0" smtClean="0"/>
          </a:p>
          <a:p>
            <a:pPr>
              <a:lnSpc>
                <a:spcPct val="90000"/>
              </a:lnSpc>
            </a:pPr>
            <a:r>
              <a:rPr lang="en-US" sz="3200" dirty="0" smtClean="0"/>
              <a:t>World War II resulted </a:t>
            </a:r>
            <a:br>
              <a:rPr lang="en-US" sz="3200" dirty="0" smtClean="0"/>
            </a:br>
            <a:r>
              <a:rPr lang="en-US" sz="3200" dirty="0" smtClean="0"/>
              <a:t>in an estimated </a:t>
            </a:r>
            <a:br>
              <a:rPr lang="en-US" sz="3200" dirty="0" smtClean="0"/>
            </a:br>
            <a:r>
              <a:rPr lang="en-US" sz="3200" dirty="0" smtClean="0"/>
              <a:t>55 million deaths </a:t>
            </a:r>
            <a:br>
              <a:rPr lang="en-US" sz="3200" dirty="0" smtClean="0"/>
            </a:br>
            <a:r>
              <a:rPr lang="en-US" sz="3200" dirty="0" smtClean="0"/>
              <a:t>worldwide.</a:t>
            </a:r>
            <a:endParaRPr lang="en-US" sz="1800" dirty="0" smtClean="0"/>
          </a:p>
          <a:p>
            <a:endParaRPr lang="en-US" dirty="0"/>
          </a:p>
        </p:txBody>
      </p:sp>
      <p:pic>
        <p:nvPicPr>
          <p:cNvPr id="99332" name="Picture 4" descr="https://encrypted-tbn0.gstatic.com/images?q=tbn:ANd9GcR7-Z1QaWMytTLbQHLR-rVd4CgQlP4Ww8DHu5pkblk4YiioLJCA"/>
          <p:cNvPicPr>
            <a:picLocks noChangeAspect="1" noChangeArrowheads="1"/>
          </p:cNvPicPr>
          <p:nvPr/>
        </p:nvPicPr>
        <p:blipFill>
          <a:blip r:embed="rId3" cstate="print"/>
          <a:srcRect/>
          <a:stretch>
            <a:fillRect/>
          </a:stretch>
        </p:blipFill>
        <p:spPr bwMode="auto">
          <a:xfrm>
            <a:off x="4810420" y="4038600"/>
            <a:ext cx="4333580" cy="2286000"/>
          </a:xfrm>
          <a:prstGeom prst="rect">
            <a:avLst/>
          </a:prstGeom>
          <a:noFill/>
        </p:spPr>
      </p:pic>
      <p:pic>
        <p:nvPicPr>
          <p:cNvPr id="99330" name="Picture 2" descr="https://encrypted-tbn0.gstatic.com/images?q=tbn:ANd9GcTd8R3Vx5fmER-amarSg2Nub8-_TRKfmMHgFJHu2JULO12_Cvgr_Q"/>
          <p:cNvPicPr>
            <a:picLocks noChangeAspect="1" noChangeArrowheads="1"/>
          </p:cNvPicPr>
          <p:nvPr/>
        </p:nvPicPr>
        <p:blipFill>
          <a:blip r:embed="rId4" cstate="print"/>
          <a:srcRect/>
          <a:stretch>
            <a:fillRect/>
          </a:stretch>
        </p:blipFill>
        <p:spPr bwMode="auto">
          <a:xfrm>
            <a:off x="5786881" y="1752600"/>
            <a:ext cx="3357119"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Aftermath: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smtClean="0"/>
              <a:t>In 1945, when Allied troops entered the concentration camps, they discovered piles of bones and ashes--evidence of the millions murdered.</a:t>
            </a:r>
          </a:p>
          <a:p>
            <a:r>
              <a:rPr lang="en-US" sz="2400" dirty="0" smtClean="0"/>
              <a:t>Soldiers also found thousands of survivors suffering from starvation and disease.</a:t>
            </a:r>
          </a:p>
          <a:p>
            <a:r>
              <a:rPr lang="en-US" sz="2400" dirty="0" smtClean="0"/>
              <a:t>After liberation, many survivors </a:t>
            </a:r>
            <a:br>
              <a:rPr lang="en-US" sz="2400" dirty="0" smtClean="0"/>
            </a:br>
            <a:r>
              <a:rPr lang="en-US" sz="2400" dirty="0" smtClean="0"/>
              <a:t>refused to return to their former </a:t>
            </a:r>
            <a:br>
              <a:rPr lang="en-US" sz="2400" dirty="0" smtClean="0"/>
            </a:br>
            <a:r>
              <a:rPr lang="en-US" sz="2400" dirty="0" smtClean="0"/>
              <a:t>homes because of the racism </a:t>
            </a:r>
            <a:br>
              <a:rPr lang="en-US" sz="2400" dirty="0" smtClean="0"/>
            </a:br>
            <a:r>
              <a:rPr lang="en-US" sz="2400" dirty="0" smtClean="0"/>
              <a:t>that still persisted in many parts</a:t>
            </a:r>
            <a:br>
              <a:rPr lang="en-US" sz="2400" dirty="0" smtClean="0"/>
            </a:br>
            <a:r>
              <a:rPr lang="en-US" sz="2400" dirty="0" smtClean="0"/>
              <a:t> of Europe.</a:t>
            </a:r>
          </a:p>
          <a:p>
            <a:endParaRPr lang="en-US" dirty="0"/>
          </a:p>
        </p:txBody>
      </p:sp>
      <p:pic>
        <p:nvPicPr>
          <p:cNvPr id="101378" name="Picture 2" descr="https://encrypted-tbn3.gstatic.com/images?q=tbn:ANd9GcQNQquypuqRk1l4CLWId9LnxypGnEMyCJ89nI4tuZXO8PN1lsO1Og"/>
          <p:cNvPicPr>
            <a:picLocks noChangeAspect="1" noChangeArrowheads="1"/>
          </p:cNvPicPr>
          <p:nvPr/>
        </p:nvPicPr>
        <p:blipFill>
          <a:blip r:embed="rId3" cstate="print"/>
          <a:srcRect/>
          <a:stretch>
            <a:fillRect/>
          </a:stretch>
        </p:blipFill>
        <p:spPr bwMode="auto">
          <a:xfrm>
            <a:off x="5136188" y="3733800"/>
            <a:ext cx="4007812"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Aftermath: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z="2400" dirty="0" smtClean="0"/>
              <a:t>Many survivors had no home to return to.</a:t>
            </a:r>
          </a:p>
          <a:p>
            <a:r>
              <a:rPr lang="en-US" sz="2400" dirty="0" smtClean="0"/>
              <a:t>Displaced persons camps were established for homeless survivors.</a:t>
            </a:r>
          </a:p>
          <a:p>
            <a:r>
              <a:rPr lang="en-US" sz="2400" dirty="0" smtClean="0"/>
              <a:t>Many organizations  were organized to offer relief and help to these survivors.</a:t>
            </a:r>
          </a:p>
          <a:p>
            <a:r>
              <a:rPr lang="en-US" sz="2400" dirty="0" smtClean="0"/>
              <a:t>Many immigrated out of </a:t>
            </a:r>
            <a:br>
              <a:rPr lang="en-US" sz="2400" dirty="0" smtClean="0"/>
            </a:br>
            <a:r>
              <a:rPr lang="en-US" sz="2400" dirty="0" smtClean="0"/>
              <a:t>Europe.</a:t>
            </a:r>
          </a:p>
          <a:p>
            <a:r>
              <a:rPr lang="en-US" sz="2400" dirty="0" smtClean="0"/>
              <a:t>Some countries are still </a:t>
            </a:r>
            <a:br>
              <a:rPr lang="en-US" sz="2400" dirty="0" smtClean="0"/>
            </a:br>
            <a:r>
              <a:rPr lang="en-US" sz="2400" dirty="0" smtClean="0"/>
              <a:t>struggling to re-build their</a:t>
            </a:r>
            <a:br>
              <a:rPr lang="en-US" sz="2400" dirty="0" smtClean="0"/>
            </a:br>
            <a:r>
              <a:rPr lang="en-US" sz="2400" dirty="0" smtClean="0"/>
              <a:t> country after the devastation </a:t>
            </a:r>
            <a:br>
              <a:rPr lang="en-US" sz="2400" dirty="0" smtClean="0"/>
            </a:br>
            <a:r>
              <a:rPr lang="en-US" sz="2400" dirty="0" smtClean="0"/>
              <a:t>of World War II.</a:t>
            </a:r>
          </a:p>
        </p:txBody>
      </p:sp>
      <p:pic>
        <p:nvPicPr>
          <p:cNvPr id="97282" name="Picture 2" descr="https://encrypted-tbn2.gstatic.com/images?q=tbn:ANd9GcTVqfV8EXLkineMiIxVlXqdA2AB3T9KjR5H_hLASxLSNXzKFCZD"/>
          <p:cNvPicPr>
            <a:picLocks noChangeAspect="1" noChangeArrowheads="1"/>
          </p:cNvPicPr>
          <p:nvPr/>
        </p:nvPicPr>
        <p:blipFill>
          <a:blip r:embed="rId3" cstate="print"/>
          <a:srcRect/>
          <a:stretch>
            <a:fillRect/>
          </a:stretch>
        </p:blipFill>
        <p:spPr bwMode="auto">
          <a:xfrm>
            <a:off x="4931060" y="3810000"/>
            <a:ext cx="4212940"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b="1" dirty="0" smtClean="0">
                <a:effectLst>
                  <a:outerShdw blurRad="38100" dist="38100" dir="2700000" algn="tl">
                    <a:srgbClr val="000000">
                      <a:alpha val="43137"/>
                    </a:srgbClr>
                  </a:outerShdw>
                </a:effectLst>
              </a:rPr>
              <a:t>World War II Basics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389120"/>
          </a:xfrm>
        </p:spPr>
        <p:txBody>
          <a:bodyPr/>
          <a:lstStyle/>
          <a:p>
            <a:pPr>
              <a:lnSpc>
                <a:spcPct val="90000"/>
              </a:lnSpc>
            </a:pPr>
            <a:r>
              <a:rPr lang="en-US" dirty="0" smtClean="0">
                <a:latin typeface="+mj-lt"/>
              </a:rPr>
              <a:t>Germany started World War II by invading Poland on September 1, 1939.</a:t>
            </a:r>
          </a:p>
          <a:p>
            <a:pPr>
              <a:lnSpc>
                <a:spcPct val="90000"/>
              </a:lnSpc>
            </a:pPr>
            <a:r>
              <a:rPr lang="en-US" dirty="0" smtClean="0">
                <a:latin typeface="+mj-lt"/>
              </a:rPr>
              <a:t>Britain and France responded by declaring war on September 3.</a:t>
            </a:r>
          </a:p>
          <a:p>
            <a:pPr>
              <a:lnSpc>
                <a:spcPct val="90000"/>
              </a:lnSpc>
            </a:pPr>
            <a:r>
              <a:rPr lang="en-US" dirty="0" smtClean="0">
                <a:latin typeface="+mj-lt"/>
              </a:rPr>
              <a:t>Germany defeated Poland and proceeded to invade the surrounding countries (Netherlands, Belgium, Luxembourg, and France).</a:t>
            </a:r>
          </a:p>
          <a:p>
            <a:pPr>
              <a:lnSpc>
                <a:spcPct val="90000"/>
              </a:lnSpc>
            </a:pPr>
            <a:endParaRPr lang="en-US" dirty="0" smtClean="0">
              <a:latin typeface="+mj-lt"/>
            </a:endParaRPr>
          </a:p>
          <a:p>
            <a:endParaRPr lang="en-US" dirty="0">
              <a:latin typeface="+mj-lt"/>
            </a:endParaRPr>
          </a:p>
        </p:txBody>
      </p:sp>
      <p:pic>
        <p:nvPicPr>
          <p:cNvPr id="2052" name="Picture 4" descr="https://encrypted-tbn3.gstatic.com/images?q=tbn:ANd9GcS3eR0trguthEUqYGOFHgtIXW-4X1HtAtLeJLcamBGZAp8Hatvtsw"/>
          <p:cNvPicPr>
            <a:picLocks noChangeAspect="1" noChangeArrowheads="1"/>
          </p:cNvPicPr>
          <p:nvPr/>
        </p:nvPicPr>
        <p:blipFill>
          <a:blip r:embed="rId3" cstate="print"/>
          <a:srcRect/>
          <a:stretch>
            <a:fillRect/>
          </a:stretch>
        </p:blipFill>
        <p:spPr bwMode="auto">
          <a:xfrm>
            <a:off x="6020507" y="3962400"/>
            <a:ext cx="3123493"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Think Questions: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nSpc>
                <a:spcPct val="90000"/>
              </a:lnSpc>
            </a:pPr>
            <a:r>
              <a:rPr lang="en-US" sz="2800" dirty="0" smtClean="0"/>
              <a:t>Why did such a terrible thing happen?  </a:t>
            </a:r>
          </a:p>
          <a:p>
            <a:pPr>
              <a:lnSpc>
                <a:spcPct val="90000"/>
              </a:lnSpc>
            </a:pPr>
            <a:r>
              <a:rPr lang="en-US" sz="2800" dirty="0" smtClean="0"/>
              <a:t>Why was it allowed to happen?</a:t>
            </a:r>
          </a:p>
          <a:p>
            <a:pPr>
              <a:lnSpc>
                <a:spcPct val="90000"/>
              </a:lnSpc>
            </a:pPr>
            <a:r>
              <a:rPr lang="en-US" sz="2800" dirty="0" smtClean="0"/>
              <a:t>Could something like the Holocaust happen again?</a:t>
            </a:r>
          </a:p>
          <a:p>
            <a:pPr>
              <a:lnSpc>
                <a:spcPct val="90000"/>
              </a:lnSpc>
            </a:pPr>
            <a:r>
              <a:rPr lang="en-US" sz="2800" dirty="0" smtClean="0"/>
              <a:t>What similarities can you find between what happened back then and what is happening now?</a:t>
            </a:r>
          </a:p>
          <a:p>
            <a:pPr>
              <a:lnSpc>
                <a:spcPct val="90000"/>
              </a:lnSpc>
            </a:pPr>
            <a:r>
              <a:rPr lang="en-US" sz="2800" dirty="0" smtClean="0"/>
              <a:t>What can we do to prevent something like this from happening again?</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is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The systematic killing of millions of Jews and other ethnic group.</a:t>
            </a:r>
          </a:p>
          <a:p>
            <a:r>
              <a:rPr lang="en-US" dirty="0" smtClean="0"/>
              <a:t>Holocaust comes from a Greek word, meaning “sacrifice by fire.”</a:t>
            </a:r>
            <a:endParaRPr lang="en-US" dirty="0"/>
          </a:p>
        </p:txBody>
      </p:sp>
      <p:pic>
        <p:nvPicPr>
          <p:cNvPr id="58372" name="Picture 4" descr="https://encrypted-tbn0.gstatic.com/images?q=tbn:ANd9GcRwhJM9_uUt6u3d6wS6Ew4-mXvLMg0YbhvmzlJBGyHJqED6L4S8"/>
          <p:cNvPicPr>
            <a:picLocks noChangeAspect="1" noChangeArrowheads="1"/>
          </p:cNvPicPr>
          <p:nvPr/>
        </p:nvPicPr>
        <p:blipFill>
          <a:blip r:embed="rId3" cstate="print"/>
          <a:srcRect/>
          <a:stretch>
            <a:fillRect/>
          </a:stretch>
        </p:blipFill>
        <p:spPr bwMode="auto">
          <a:xfrm>
            <a:off x="2133600" y="3731636"/>
            <a:ext cx="4953000" cy="31263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How could something like the Holocaust happen?</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What caused the Holocaust?</a:t>
            </a:r>
            <a:endParaRPr lang="en-US" b="1" dirty="0">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3" cstate="print"/>
          <a:srcRect/>
          <a:stretch>
            <a:fillRect/>
          </a:stretch>
        </p:blipFill>
        <p:spPr bwMode="auto">
          <a:xfrm>
            <a:off x="762000" y="3810000"/>
            <a:ext cx="7620000" cy="2847975"/>
          </a:xfrm>
          <a:prstGeom prst="rect">
            <a:avLst/>
          </a:prstGeom>
          <a:noFill/>
          <a:ln w="9525">
            <a:noFill/>
            <a:miter lim="800000"/>
            <a:headEnd/>
            <a:tailEnd/>
          </a:ln>
        </p:spPr>
      </p:pic>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Contributing Factors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64080"/>
            <a:ext cx="8229600" cy="4389120"/>
          </a:xfrm>
        </p:spPr>
        <p:txBody>
          <a:bodyPr/>
          <a:lstStyle/>
          <a:p>
            <a:pPr marL="514350" indent="-514350">
              <a:buFont typeface="+mj-lt"/>
              <a:buAutoNum type="arabicPeriod"/>
            </a:pPr>
            <a:r>
              <a:rPr lang="en-US" dirty="0" smtClean="0"/>
              <a:t>Adolf Hitler and his Nazi government came into power in Germany .  Germany was still recovering from World War I, was facing the Great Depression, and was overcoming political strife.  Hitler offered simple answers to these problems.</a:t>
            </a:r>
          </a:p>
          <a:p>
            <a:pPr marL="514350" indent="-514350">
              <a:buFont typeface="+mj-lt"/>
              <a:buAutoNum type="arabicPeriod"/>
            </a:pPr>
            <a:endParaRPr lang="en-US" dirty="0"/>
          </a:p>
        </p:txBody>
      </p:sp>
      <p:pic>
        <p:nvPicPr>
          <p:cNvPr id="62466" name="Picture 2" descr="https://encrypted-tbn1.gstatic.com/images?q=tbn:ANd9GcRtqIKWQsJ8DvLe-IVtE1KaMv_j8GSBU24Ii-DT7_wmzWmXIeVYIA"/>
          <p:cNvPicPr>
            <a:picLocks noChangeAspect="1" noChangeArrowheads="1"/>
          </p:cNvPicPr>
          <p:nvPr/>
        </p:nvPicPr>
        <p:blipFill>
          <a:blip r:embed="rId3" cstate="print"/>
          <a:srcRect/>
          <a:stretch>
            <a:fillRect/>
          </a:stretch>
        </p:blipFill>
        <p:spPr bwMode="auto">
          <a:xfrm>
            <a:off x="2514600" y="4419599"/>
            <a:ext cx="3886200" cy="23831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b="1" dirty="0" smtClean="0">
                <a:effectLst>
                  <a:outerShdw blurRad="38100" dist="38100" dir="2700000" algn="tl">
                    <a:srgbClr val="000000">
                      <a:alpha val="43137"/>
                    </a:srgbClr>
                  </a:outerShdw>
                </a:effectLst>
              </a:rPr>
              <a:t>Hitler’s Solutions: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389120"/>
          </a:xfrm>
        </p:spPr>
        <p:txBody>
          <a:bodyPr/>
          <a:lstStyle/>
          <a:p>
            <a:pPr marL="514350" indent="-514350">
              <a:buFont typeface="+mj-lt"/>
              <a:buAutoNum type="alphaUcPeriod"/>
            </a:pPr>
            <a:r>
              <a:rPr lang="en-US" dirty="0" smtClean="0"/>
              <a:t>Extreme Nationalism (exulting Germany above all other nations).</a:t>
            </a:r>
          </a:p>
          <a:p>
            <a:pPr marL="514350" indent="-514350">
              <a:buFont typeface="+mj-lt"/>
              <a:buAutoNum type="alphaUcPeriod"/>
            </a:pPr>
            <a:r>
              <a:rPr lang="en-US" dirty="0" smtClean="0"/>
              <a:t>A Cleansing of the Country – Hitler believed the Aryan race was the original German race and that Jews and other “lesser races” should be exterminated.</a:t>
            </a:r>
          </a:p>
          <a:p>
            <a:pPr marL="514350" indent="-514350">
              <a:buFont typeface="+mj-lt"/>
              <a:buAutoNum type="alphaUcPeriod"/>
            </a:pPr>
            <a:r>
              <a:rPr lang="en-US" dirty="0" smtClean="0"/>
              <a:t>Hitler believed he could start a world empire.</a:t>
            </a:r>
            <a:endParaRPr lang="en-US" dirty="0"/>
          </a:p>
        </p:txBody>
      </p:sp>
      <p:pic>
        <p:nvPicPr>
          <p:cNvPr id="62466" name="Picture 2" descr="https://encrypted-tbn1.gstatic.com/images?q=tbn:ANd9GcRtqIKWQsJ8DvLe-IVtE1KaMv_j8GSBU24Ii-DT7_wmzWmXIeVYIA"/>
          <p:cNvPicPr>
            <a:picLocks noChangeAspect="1" noChangeArrowheads="1"/>
          </p:cNvPicPr>
          <p:nvPr/>
        </p:nvPicPr>
        <p:blipFill>
          <a:blip r:embed="rId3" cstate="print"/>
          <a:srcRect/>
          <a:stretch>
            <a:fillRect/>
          </a:stretch>
        </p:blipFill>
        <p:spPr bwMode="auto">
          <a:xfrm>
            <a:off x="2514600" y="4419599"/>
            <a:ext cx="3886200" cy="2383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b="1" dirty="0" smtClean="0">
                <a:effectLst>
                  <a:outerShdw blurRad="38100" dist="38100" dir="2700000" algn="tl">
                    <a:srgbClr val="000000">
                      <a:alpha val="43137"/>
                    </a:srgbClr>
                  </a:outerShdw>
                </a:effectLst>
              </a:rPr>
              <a:t>Contributing Factors to the Holocaust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64080"/>
            <a:ext cx="8229600" cy="4389120"/>
          </a:xfrm>
        </p:spPr>
        <p:txBody>
          <a:bodyPr/>
          <a:lstStyle/>
          <a:p>
            <a:pPr marL="514350" indent="-514350">
              <a:buFont typeface="+mj-lt"/>
              <a:buAutoNum type="arabicPeriod" startAt="2"/>
            </a:pPr>
            <a:r>
              <a:rPr lang="en-US" dirty="0" smtClean="0"/>
              <a:t>Hatred towards certain groups of people was allowed to exist.</a:t>
            </a:r>
          </a:p>
          <a:p>
            <a:pPr marL="514350" indent="-514350">
              <a:buNone/>
            </a:pPr>
            <a:endParaRPr lang="en-US" dirty="0" smtClean="0"/>
          </a:p>
          <a:p>
            <a:pPr marL="514350" indent="-514350">
              <a:buNone/>
            </a:pPr>
            <a:r>
              <a:rPr lang="en-US" dirty="0" smtClean="0"/>
              <a:t>What do these words means?</a:t>
            </a:r>
          </a:p>
          <a:p>
            <a:pPr marL="514350" indent="-514350"/>
            <a:r>
              <a:rPr lang="en-US" dirty="0" smtClean="0"/>
              <a:t>Prejudice?</a:t>
            </a:r>
          </a:p>
          <a:p>
            <a:pPr marL="514350" indent="-514350"/>
            <a:r>
              <a:rPr lang="en-US" dirty="0" smtClean="0"/>
              <a:t>Bigotry?</a:t>
            </a:r>
          </a:p>
          <a:p>
            <a:pPr marL="514350" indent="-514350"/>
            <a:r>
              <a:rPr lang="en-US" dirty="0" smtClean="0"/>
              <a:t>Racism?</a:t>
            </a:r>
          </a:p>
          <a:p>
            <a:pPr marL="514350" indent="-514350"/>
            <a:r>
              <a:rPr lang="en-US" dirty="0" smtClean="0"/>
              <a:t>Anti-Semitism?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Prejudice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 judgment of opinion formed beforehand.</a:t>
            </a:r>
          </a:p>
          <a:p>
            <a:r>
              <a:rPr lang="en-US" dirty="0" smtClean="0"/>
              <a:t>A favoring or dislike of one side of a questions for unfair reasons or without full knowledge of the facts; bias.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1363</TotalTime>
  <Words>1608</Words>
  <Application>Microsoft Office PowerPoint</Application>
  <PresentationFormat>On-screen Show (4:3)</PresentationFormat>
  <Paragraphs>156</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How Could It Happen?</vt:lpstr>
      <vt:lpstr>Inference Activity</vt:lpstr>
      <vt:lpstr>World War II Basics</vt:lpstr>
      <vt:lpstr>What is “The Holocaust”?</vt:lpstr>
      <vt:lpstr>How could something like the Holocaust happen?  What caused the Holocaust?</vt:lpstr>
      <vt:lpstr>Contributing Factors to the Holocaust</vt:lpstr>
      <vt:lpstr>Hitler’s Solutions:</vt:lpstr>
      <vt:lpstr>Contributing Factors to the Holocaust</vt:lpstr>
      <vt:lpstr>Prejudice</vt:lpstr>
      <vt:lpstr>Bigotry</vt:lpstr>
      <vt:lpstr>Racism</vt:lpstr>
      <vt:lpstr>Anti-Semitism</vt:lpstr>
      <vt:lpstr>Contributing Factors to the Holocaust</vt:lpstr>
      <vt:lpstr>Who was persecuted by the Nazis?</vt:lpstr>
      <vt:lpstr>PowerPoint Presentation</vt:lpstr>
      <vt:lpstr>What led to the “Final Solution”?</vt:lpstr>
      <vt:lpstr>Steps to the Holocaust:</vt:lpstr>
      <vt:lpstr>Steps to the Holocaust:</vt:lpstr>
      <vt:lpstr>Steps to the Holocaust:</vt:lpstr>
      <vt:lpstr>Steps to the Holocaust:</vt:lpstr>
      <vt:lpstr>Steps to the Holocaust:</vt:lpstr>
      <vt:lpstr>In 3-5 sentences, summarize how the Holocaust grew from an idea to mass murder?</vt:lpstr>
      <vt:lpstr>Types of People Involved with the Holocaust:</vt:lpstr>
      <vt:lpstr>Types of Resistance</vt:lpstr>
      <vt:lpstr>Why did it take so long for the US to get involved?</vt:lpstr>
      <vt:lpstr>Eventually, the US did become involved.</vt:lpstr>
      <vt:lpstr>The End of the War</vt:lpstr>
      <vt:lpstr>The Aftermath:</vt:lpstr>
      <vt:lpstr>The Aftermath:</vt:lpstr>
      <vt:lpstr>Think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led to the Holocaust?</dc:title>
  <dc:creator>Brenna Smith</dc:creator>
  <cp:lastModifiedBy>Michelle McGill</cp:lastModifiedBy>
  <cp:revision>4</cp:revision>
  <dcterms:created xsi:type="dcterms:W3CDTF">2013-02-06T20:36:04Z</dcterms:created>
  <dcterms:modified xsi:type="dcterms:W3CDTF">2020-01-23T17:13:14Z</dcterms:modified>
</cp:coreProperties>
</file>